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8229600" cx="14630400"/>
  <p:notesSz cx="8229600" cy="14630400"/>
  <p:embeddedFontLst>
    <p:embeddedFont>
      <p:font typeface="Sora"/>
      <p:regular r:id="rId10"/>
      <p:bold r:id="rId1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11" Type="http://schemas.openxmlformats.org/officeDocument/2006/relationships/font" Target="fonts/Sora-bold.fntdata"/><Relationship Id="rId10" Type="http://schemas.openxmlformats.org/officeDocument/2006/relationships/font" Target="fonts/Sora-regular.fntdata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" name="Google Shape;3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" name="Google Shape;4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5" Type="http://schemas.openxmlformats.org/officeDocument/2006/relationships/image" Target="../media/image10.png"/><Relationship Id="rId6" Type="http://schemas.openxmlformats.org/officeDocument/2006/relationships/image" Target="../media/image8.png"/><Relationship Id="rId7" Type="http://schemas.openxmlformats.org/officeDocument/2006/relationships/image" Target="../media/image7.png"/><Relationship Id="rId8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9.png"/><Relationship Id="rId7" Type="http://schemas.openxmlformats.org/officeDocument/2006/relationships/image" Target="../media/image15.png"/><Relationship Id="rId8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6" name="Google Shape;3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/>
          <p:nvPr/>
        </p:nvSpPr>
        <p:spPr>
          <a:xfrm>
            <a:off x="758309" y="2709863"/>
            <a:ext cx="7627382" cy="2138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450"/>
              <a:buFont typeface="Sora"/>
              <a:buNone/>
            </a:pPr>
            <a:r>
              <a:rPr b="0" i="0" lang="en-US" sz="4450" u="none" cap="none" strike="noStrike">
                <a:solidFill>
                  <a:srgbClr val="1F1E1E"/>
                </a:solidFill>
                <a:latin typeface="Sora"/>
                <a:ea typeface="Sora"/>
                <a:cs typeface="Sora"/>
                <a:sym typeface="Sora"/>
              </a:rPr>
              <a:t>Black Swan Labs: Month-End Close Exception Finder</a:t>
            </a:r>
            <a:endParaRPr b="0" i="0" sz="4450" u="none" cap="none" strike="noStrike"/>
          </a:p>
        </p:txBody>
      </p:sp>
      <p:sp>
        <p:nvSpPr>
          <p:cNvPr id="38" name="Google Shape;38;p8"/>
          <p:cNvSpPr/>
          <p:nvPr/>
        </p:nvSpPr>
        <p:spPr>
          <a:xfrm>
            <a:off x="758309" y="5172908"/>
            <a:ext cx="762738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"/>
              <a:buNone/>
            </a:pPr>
            <a:r>
              <a:rPr b="0" i="0" lang="en-US" sz="17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AI-powered anomaly detection for financial close processes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4" name="Google Shape;4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34124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/>
          <p:nvPr/>
        </p:nvSpPr>
        <p:spPr>
          <a:xfrm>
            <a:off x="520660" y="409099"/>
            <a:ext cx="1898571" cy="279559"/>
          </a:xfrm>
          <a:prstGeom prst="roundRect">
            <a:avLst>
              <a:gd fmla="val 17882" name="adj"/>
            </a:avLst>
          </a:prstGeom>
          <a:solidFill>
            <a:srgbClr val="F9D2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6" name="Google Shape;4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838" y="489347"/>
            <a:ext cx="118943" cy="118943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9"/>
          <p:cNvSpPr/>
          <p:nvPr/>
        </p:nvSpPr>
        <p:spPr>
          <a:xfrm>
            <a:off x="788194" y="453628"/>
            <a:ext cx="1541859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900"/>
              <a:buFont typeface="Sora"/>
              <a:buNone/>
            </a:pPr>
            <a:r>
              <a:rPr b="0" i="0" lang="en-US" sz="9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MULTI-LAYER DETECTION</a:t>
            </a:r>
            <a:endParaRPr b="0" i="0" sz="900" u="none" cap="none" strike="noStrike"/>
          </a:p>
        </p:txBody>
      </p:sp>
      <p:sp>
        <p:nvSpPr>
          <p:cNvPr id="48" name="Google Shape;48;p9"/>
          <p:cNvSpPr/>
          <p:nvPr/>
        </p:nvSpPr>
        <p:spPr>
          <a:xfrm>
            <a:off x="520660" y="748070"/>
            <a:ext cx="4933117" cy="4893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229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3050"/>
              <a:buFont typeface="Sora"/>
              <a:buNone/>
            </a:pPr>
            <a:r>
              <a:rPr b="0" i="0" lang="en-US" sz="3050" u="none" cap="none" strike="noStrike">
                <a:solidFill>
                  <a:srgbClr val="1F1E1E"/>
                </a:solidFill>
                <a:latin typeface="Sora"/>
                <a:ea typeface="Sora"/>
                <a:cs typeface="Sora"/>
                <a:sym typeface="Sora"/>
              </a:rPr>
              <a:t>Hybrid Detection Engine</a:t>
            </a:r>
            <a:endParaRPr b="0" i="0" sz="3050" u="none" cap="none" strike="noStrike"/>
          </a:p>
        </p:txBody>
      </p:sp>
      <p:sp>
        <p:nvSpPr>
          <p:cNvPr id="49" name="Google Shape;49;p9"/>
          <p:cNvSpPr/>
          <p:nvPr/>
        </p:nvSpPr>
        <p:spPr>
          <a:xfrm>
            <a:off x="520660" y="1460540"/>
            <a:ext cx="8102679" cy="1479590"/>
          </a:xfrm>
          <a:prstGeom prst="roundRect">
            <a:avLst>
              <a:gd fmla="val 4223" name="adj"/>
            </a:avLst>
          </a:prstGeom>
          <a:solidFill>
            <a:srgbClr val="F9D2D6"/>
          </a:solidFill>
          <a:ln cap="flat" cmpd="sng" w="9525">
            <a:solidFill>
              <a:srgbClr val="DFB8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9"/>
          <p:cNvSpPr/>
          <p:nvPr/>
        </p:nvSpPr>
        <p:spPr>
          <a:xfrm>
            <a:off x="676989" y="1616869"/>
            <a:ext cx="446246" cy="446246"/>
          </a:xfrm>
          <a:prstGeom prst="roundRect">
            <a:avLst>
              <a:gd fmla="val 20488891" name="adj"/>
            </a:avLst>
          </a:prstGeom>
          <a:solidFill>
            <a:srgbClr val="DA1B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1" name="Google Shape;51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9743" y="1739622"/>
            <a:ext cx="200739" cy="200739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9"/>
          <p:cNvSpPr/>
          <p:nvPr/>
        </p:nvSpPr>
        <p:spPr>
          <a:xfrm>
            <a:off x="676989" y="2211824"/>
            <a:ext cx="1957626" cy="2446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00"/>
              <a:buFont typeface="Sora"/>
              <a:buNone/>
            </a:pPr>
            <a:r>
              <a:rPr b="0" i="0" lang="en-US" sz="15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Statistical Baseline</a:t>
            </a:r>
            <a:endParaRPr b="0" i="0" sz="1500" u="none" cap="none" strike="noStrike"/>
          </a:p>
        </p:txBody>
      </p:sp>
      <p:sp>
        <p:nvSpPr>
          <p:cNvPr id="53" name="Google Shape;53;p9"/>
          <p:cNvSpPr/>
          <p:nvPr/>
        </p:nvSpPr>
        <p:spPr>
          <a:xfrm>
            <a:off x="676989" y="2545675"/>
            <a:ext cx="7790021" cy="238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150"/>
              <a:buFont typeface="Sora"/>
              <a:buNone/>
            </a:pPr>
            <a:r>
              <a:rPr b="0" i="0" lang="en-US" sz="11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Z-Score analysis flags extreme outliers (3.0σ) and moderate drift (1.5σ)</a:t>
            </a:r>
            <a:endParaRPr b="0" i="0" sz="1150" u="none" cap="none" strike="noStrike"/>
          </a:p>
        </p:txBody>
      </p:sp>
      <p:sp>
        <p:nvSpPr>
          <p:cNvPr id="54" name="Google Shape;54;p9"/>
          <p:cNvSpPr/>
          <p:nvPr/>
        </p:nvSpPr>
        <p:spPr>
          <a:xfrm>
            <a:off x="520660" y="3088838"/>
            <a:ext cx="8102679" cy="1479590"/>
          </a:xfrm>
          <a:prstGeom prst="roundRect">
            <a:avLst>
              <a:gd fmla="val 4223" name="adj"/>
            </a:avLst>
          </a:prstGeom>
          <a:solidFill>
            <a:srgbClr val="F9D2D6"/>
          </a:solidFill>
          <a:ln cap="flat" cmpd="sng" w="9525">
            <a:solidFill>
              <a:srgbClr val="DFB8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9"/>
          <p:cNvSpPr/>
          <p:nvPr/>
        </p:nvSpPr>
        <p:spPr>
          <a:xfrm>
            <a:off x="676989" y="3245168"/>
            <a:ext cx="446246" cy="446246"/>
          </a:xfrm>
          <a:prstGeom prst="roundRect">
            <a:avLst>
              <a:gd fmla="val 20488891" name="adj"/>
            </a:avLst>
          </a:prstGeom>
          <a:solidFill>
            <a:srgbClr val="DA1B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6" name="Google Shape;56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9743" y="3367921"/>
            <a:ext cx="200739" cy="20073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9"/>
          <p:cNvSpPr/>
          <p:nvPr/>
        </p:nvSpPr>
        <p:spPr>
          <a:xfrm>
            <a:off x="676989" y="3840123"/>
            <a:ext cx="1957626" cy="2446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00"/>
              <a:buFont typeface="Sora"/>
              <a:buNone/>
            </a:pPr>
            <a:r>
              <a:rPr b="0" i="0" lang="en-US" sz="15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Business Rules</a:t>
            </a:r>
            <a:endParaRPr b="0" i="0" sz="1500" u="none" cap="none" strike="noStrike"/>
          </a:p>
        </p:txBody>
      </p:sp>
      <p:sp>
        <p:nvSpPr>
          <p:cNvPr id="58" name="Google Shape;58;p9"/>
          <p:cNvSpPr/>
          <p:nvPr/>
        </p:nvSpPr>
        <p:spPr>
          <a:xfrm>
            <a:off x="676989" y="4173974"/>
            <a:ext cx="7790021" cy="238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150"/>
              <a:buFont typeface="Sora"/>
              <a:buNone/>
            </a:pPr>
            <a:r>
              <a:rPr b="0" i="0" lang="en-US" sz="11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Catches new vendors and first-time GL codes instantly</a:t>
            </a:r>
            <a:endParaRPr b="0" i="0" sz="1150" u="none" cap="none" strike="noStrike"/>
          </a:p>
        </p:txBody>
      </p:sp>
      <p:sp>
        <p:nvSpPr>
          <p:cNvPr id="59" name="Google Shape;59;p9"/>
          <p:cNvSpPr/>
          <p:nvPr/>
        </p:nvSpPr>
        <p:spPr>
          <a:xfrm>
            <a:off x="520660" y="4717137"/>
            <a:ext cx="8102679" cy="1479590"/>
          </a:xfrm>
          <a:prstGeom prst="roundRect">
            <a:avLst>
              <a:gd fmla="val 4223" name="adj"/>
            </a:avLst>
          </a:prstGeom>
          <a:solidFill>
            <a:srgbClr val="F9D2D6"/>
          </a:solidFill>
          <a:ln cap="flat" cmpd="sng" w="9525">
            <a:solidFill>
              <a:srgbClr val="DFB8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9"/>
          <p:cNvSpPr/>
          <p:nvPr/>
        </p:nvSpPr>
        <p:spPr>
          <a:xfrm>
            <a:off x="676989" y="4873466"/>
            <a:ext cx="446246" cy="446246"/>
          </a:xfrm>
          <a:prstGeom prst="roundRect">
            <a:avLst>
              <a:gd fmla="val 20488891" name="adj"/>
            </a:avLst>
          </a:prstGeom>
          <a:solidFill>
            <a:srgbClr val="DA1B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1" name="Google Shape;61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743" y="4996220"/>
            <a:ext cx="200739" cy="20073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9"/>
          <p:cNvSpPr/>
          <p:nvPr/>
        </p:nvSpPr>
        <p:spPr>
          <a:xfrm>
            <a:off x="676989" y="5468422"/>
            <a:ext cx="1957626" cy="2446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00"/>
              <a:buFont typeface="Sora"/>
              <a:buNone/>
            </a:pPr>
            <a:r>
              <a:rPr b="0" i="0" lang="en-US" sz="15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Isolation Forest ML</a:t>
            </a:r>
            <a:endParaRPr b="0" i="0" sz="1500" u="none" cap="none" strike="noStrike"/>
          </a:p>
        </p:txBody>
      </p:sp>
      <p:sp>
        <p:nvSpPr>
          <p:cNvPr id="63" name="Google Shape;63;p9"/>
          <p:cNvSpPr/>
          <p:nvPr/>
        </p:nvSpPr>
        <p:spPr>
          <a:xfrm>
            <a:off x="676989" y="5802273"/>
            <a:ext cx="7790021" cy="238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150"/>
              <a:buFont typeface="Sora"/>
              <a:buNone/>
            </a:pPr>
            <a:r>
              <a:rPr b="0" i="0" lang="en-US" sz="11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Unsupervised learning finds hidden patterns in high-dimensional data</a:t>
            </a:r>
            <a:endParaRPr b="0" i="0" sz="1150" u="none" cap="none" strike="noStrike"/>
          </a:p>
        </p:txBody>
      </p:sp>
      <p:sp>
        <p:nvSpPr>
          <p:cNvPr id="64" name="Google Shape;64;p9"/>
          <p:cNvSpPr/>
          <p:nvPr/>
        </p:nvSpPr>
        <p:spPr>
          <a:xfrm>
            <a:off x="520660" y="6345436"/>
            <a:ext cx="8102679" cy="1479590"/>
          </a:xfrm>
          <a:prstGeom prst="roundRect">
            <a:avLst>
              <a:gd fmla="val 4223" name="adj"/>
            </a:avLst>
          </a:prstGeom>
          <a:solidFill>
            <a:srgbClr val="F9D2D6"/>
          </a:solidFill>
          <a:ln cap="flat" cmpd="sng" w="9525">
            <a:solidFill>
              <a:srgbClr val="DFB8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9"/>
          <p:cNvSpPr/>
          <p:nvPr/>
        </p:nvSpPr>
        <p:spPr>
          <a:xfrm>
            <a:off x="676989" y="6501765"/>
            <a:ext cx="446246" cy="446246"/>
          </a:xfrm>
          <a:prstGeom prst="roundRect">
            <a:avLst>
              <a:gd fmla="val 20488891" name="adj"/>
            </a:avLst>
          </a:prstGeom>
          <a:solidFill>
            <a:srgbClr val="DA1B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6" name="Google Shape;66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9743" y="6624518"/>
            <a:ext cx="200739" cy="20073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9"/>
          <p:cNvSpPr/>
          <p:nvPr/>
        </p:nvSpPr>
        <p:spPr>
          <a:xfrm>
            <a:off x="676989" y="7096720"/>
            <a:ext cx="1957626" cy="2446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00"/>
              <a:buFont typeface="Sora"/>
              <a:buNone/>
            </a:pPr>
            <a:r>
              <a:rPr b="0" i="0" lang="en-US" sz="15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Generative AI</a:t>
            </a:r>
            <a:endParaRPr b="0" i="0" sz="1500" u="none" cap="none" strike="noStrike"/>
          </a:p>
        </p:txBody>
      </p:sp>
      <p:sp>
        <p:nvSpPr>
          <p:cNvPr id="68" name="Google Shape;68;p9"/>
          <p:cNvSpPr/>
          <p:nvPr/>
        </p:nvSpPr>
        <p:spPr>
          <a:xfrm>
            <a:off x="676989" y="7430572"/>
            <a:ext cx="7790021" cy="238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150"/>
              <a:buFont typeface="Sora"/>
              <a:buNone/>
            </a:pPr>
            <a:r>
              <a:rPr b="0" i="0" lang="en-US" sz="11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Gemini/Gemma translates alerts into plain English explanations</a:t>
            </a:r>
            <a:endParaRPr b="0" i="0" sz="11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4" name="Google Shape;7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0"/>
          <p:cNvSpPr/>
          <p:nvPr/>
        </p:nvSpPr>
        <p:spPr>
          <a:xfrm>
            <a:off x="6216968" y="739973"/>
            <a:ext cx="1744742" cy="407432"/>
          </a:xfrm>
          <a:prstGeom prst="roundRect">
            <a:avLst>
              <a:gd fmla="val 17214" name="adj"/>
            </a:avLst>
          </a:prstGeom>
          <a:noFill/>
          <a:ln cap="flat" cmpd="sng" w="9525">
            <a:solidFill>
              <a:srgbClr val="DA1B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6" name="Google Shape;7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49722" y="860227"/>
            <a:ext cx="166926" cy="16692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0"/>
          <p:cNvSpPr/>
          <p:nvPr/>
        </p:nvSpPr>
        <p:spPr>
          <a:xfrm>
            <a:off x="6600111" y="810101"/>
            <a:ext cx="1228844" cy="267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A1B2E"/>
              </a:buClr>
              <a:buSzPts val="1300"/>
              <a:buFont typeface="Sora"/>
              <a:buNone/>
            </a:pPr>
            <a:r>
              <a:rPr b="0" i="0" lang="en-US" sz="1300" u="none" cap="none" strike="noStrike">
                <a:solidFill>
                  <a:srgbClr val="DA1B2E"/>
                </a:solidFill>
                <a:latin typeface="Sora"/>
                <a:ea typeface="Sora"/>
                <a:cs typeface="Sora"/>
                <a:sym typeface="Sora"/>
              </a:rPr>
              <a:t>KEY FEATURES</a:t>
            </a:r>
            <a:endParaRPr b="0" i="0" sz="1300" u="none" cap="none" strike="noStrike"/>
          </a:p>
        </p:txBody>
      </p:sp>
      <p:sp>
        <p:nvSpPr>
          <p:cNvPr id="78" name="Google Shape;78;p10"/>
          <p:cNvSpPr/>
          <p:nvPr/>
        </p:nvSpPr>
        <p:spPr>
          <a:xfrm>
            <a:off x="6216968" y="1230868"/>
            <a:ext cx="7682865" cy="1373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300"/>
              <a:buFont typeface="Sora"/>
              <a:buNone/>
            </a:pPr>
            <a:r>
              <a:rPr b="0" i="0" lang="en-US" sz="4300" u="none" cap="none" strike="noStrike">
                <a:solidFill>
                  <a:srgbClr val="1F1E1E"/>
                </a:solidFill>
                <a:latin typeface="Sora"/>
                <a:ea typeface="Sora"/>
                <a:cs typeface="Sora"/>
                <a:sym typeface="Sora"/>
              </a:rPr>
              <a:t>Professional Audit Platform</a:t>
            </a:r>
            <a:endParaRPr b="0" i="0" sz="4300" u="none" cap="none" strike="noStrike"/>
          </a:p>
        </p:txBody>
      </p:sp>
      <p:sp>
        <p:nvSpPr>
          <p:cNvPr id="79" name="Google Shape;79;p10"/>
          <p:cNvSpPr/>
          <p:nvPr/>
        </p:nvSpPr>
        <p:spPr>
          <a:xfrm>
            <a:off x="6216968" y="3125867"/>
            <a:ext cx="2746534" cy="3508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Sora"/>
              <a:buNone/>
            </a:pPr>
            <a:r>
              <a:rPr b="0" i="0" lang="en-US" sz="2150" u="none" cap="none" strike="noStrike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🤖</a:t>
            </a:r>
            <a:r>
              <a:rPr b="0" i="0" lang="en-US" sz="2150" u="none" cap="none" strike="noStrike">
                <a:solidFill>
                  <a:srgbClr val="1F1E1E"/>
                </a:solidFill>
                <a:latin typeface="Sora"/>
                <a:ea typeface="Sora"/>
                <a:cs typeface="Sora"/>
                <a:sym typeface="Sora"/>
              </a:rPr>
              <a:t> AI Copilot</a:t>
            </a:r>
            <a:endParaRPr b="0" i="0" sz="2150" u="none" cap="none" strike="noStrike"/>
          </a:p>
        </p:txBody>
      </p:sp>
      <p:sp>
        <p:nvSpPr>
          <p:cNvPr id="80" name="Google Shape;80;p10"/>
          <p:cNvSpPr/>
          <p:nvPr/>
        </p:nvSpPr>
        <p:spPr>
          <a:xfrm>
            <a:off x="6216968" y="3685461"/>
            <a:ext cx="3586877" cy="333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600"/>
              <a:buFont typeface="Sora"/>
              <a:buChar char="•"/>
            </a:pPr>
            <a:r>
              <a:rPr b="0" i="0" lang="en-US" sz="16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Plain English audit notes</a:t>
            </a:r>
            <a:endParaRPr b="0" i="0" sz="1600" u="none" cap="none" strike="noStrike"/>
          </a:p>
        </p:txBody>
      </p:sp>
      <p:sp>
        <p:nvSpPr>
          <p:cNvPr id="81" name="Google Shape;81;p10"/>
          <p:cNvSpPr/>
          <p:nvPr/>
        </p:nvSpPr>
        <p:spPr>
          <a:xfrm>
            <a:off x="6216968" y="4092297"/>
            <a:ext cx="3586877" cy="333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600"/>
              <a:buFont typeface="Sora"/>
              <a:buChar char="•"/>
            </a:pPr>
            <a:r>
              <a:rPr b="0" i="0" lang="en-US" sz="16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Self-healing API fallback chain</a:t>
            </a:r>
            <a:endParaRPr b="0" i="0" sz="1600" u="none" cap="none" strike="noStrike"/>
          </a:p>
        </p:txBody>
      </p:sp>
      <p:sp>
        <p:nvSpPr>
          <p:cNvPr id="82" name="Google Shape;82;p10"/>
          <p:cNvSpPr/>
          <p:nvPr/>
        </p:nvSpPr>
        <p:spPr>
          <a:xfrm>
            <a:off x="6216968" y="4499134"/>
            <a:ext cx="3586877" cy="6677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600"/>
              <a:buFont typeface="Sora"/>
              <a:buChar char="•"/>
            </a:pPr>
            <a:r>
              <a:rPr b="0" i="0" lang="en-US" sz="16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Executive summaries &amp; action plans</a:t>
            </a:r>
            <a:endParaRPr b="0" i="0" sz="1600" u="none" cap="none" strike="noStrike"/>
          </a:p>
        </p:txBody>
      </p:sp>
      <p:sp>
        <p:nvSpPr>
          <p:cNvPr id="83" name="Google Shape;83;p10"/>
          <p:cNvSpPr/>
          <p:nvPr/>
        </p:nvSpPr>
        <p:spPr>
          <a:xfrm>
            <a:off x="6216968" y="5375553"/>
            <a:ext cx="2746534" cy="3508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Sora"/>
              <a:buNone/>
            </a:pPr>
            <a:r>
              <a:rPr b="0" i="0" lang="en-US" sz="2150" u="none" cap="none" strike="noStrike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📊</a:t>
            </a:r>
            <a:r>
              <a:rPr b="0" i="0" lang="en-US" sz="2150" u="none" cap="none" strike="noStrike">
                <a:solidFill>
                  <a:srgbClr val="1F1E1E"/>
                </a:solidFill>
                <a:latin typeface="Sora"/>
                <a:ea typeface="Sora"/>
                <a:cs typeface="Sora"/>
                <a:sym typeface="Sora"/>
              </a:rPr>
              <a:t> Smart Reporting</a:t>
            </a:r>
            <a:endParaRPr b="0" i="0" sz="2150" u="none" cap="none" strike="noStrike"/>
          </a:p>
        </p:txBody>
      </p:sp>
      <p:sp>
        <p:nvSpPr>
          <p:cNvPr id="84" name="Google Shape;84;p10"/>
          <p:cNvSpPr/>
          <p:nvPr/>
        </p:nvSpPr>
        <p:spPr>
          <a:xfrm>
            <a:off x="6216968" y="5935147"/>
            <a:ext cx="3586877" cy="333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600"/>
              <a:buFont typeface="Sora"/>
              <a:buChar char="•"/>
            </a:pPr>
            <a:r>
              <a:rPr b="0" i="0" lang="en-US" sz="16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One-click PDF audit reports</a:t>
            </a:r>
            <a:endParaRPr b="0" i="0" sz="1600" u="none" cap="none" strike="noStrike"/>
          </a:p>
        </p:txBody>
      </p:sp>
      <p:sp>
        <p:nvSpPr>
          <p:cNvPr id="85" name="Google Shape;85;p10"/>
          <p:cNvSpPr/>
          <p:nvPr/>
        </p:nvSpPr>
        <p:spPr>
          <a:xfrm>
            <a:off x="6216968" y="6341983"/>
            <a:ext cx="3586877" cy="333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600"/>
              <a:buFont typeface="Sora"/>
              <a:buChar char="•"/>
            </a:pPr>
            <a:r>
              <a:rPr b="0" i="0" lang="en-US" sz="16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Key metrics dashboard</a:t>
            </a:r>
            <a:endParaRPr b="0" i="0" sz="1600" u="none" cap="none" strike="noStrike"/>
          </a:p>
        </p:txBody>
      </p:sp>
      <p:sp>
        <p:nvSpPr>
          <p:cNvPr id="86" name="Google Shape;86;p10"/>
          <p:cNvSpPr/>
          <p:nvPr/>
        </p:nvSpPr>
        <p:spPr>
          <a:xfrm>
            <a:off x="6216968" y="6748820"/>
            <a:ext cx="3586877" cy="6677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600"/>
              <a:buFont typeface="Sora"/>
              <a:buChar char="•"/>
            </a:pPr>
            <a:r>
              <a:rPr b="0" i="0" lang="en-US" sz="16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Color-coded severity indicators</a:t>
            </a:r>
            <a:endParaRPr b="0" i="0" sz="1600" u="none" cap="none" strike="noStrike"/>
          </a:p>
        </p:txBody>
      </p:sp>
      <p:sp>
        <p:nvSpPr>
          <p:cNvPr id="87" name="Google Shape;87;p10"/>
          <p:cNvSpPr/>
          <p:nvPr/>
        </p:nvSpPr>
        <p:spPr>
          <a:xfrm>
            <a:off x="10320576" y="3125867"/>
            <a:ext cx="2746534" cy="3508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Sora"/>
              <a:buNone/>
            </a:pPr>
            <a:r>
              <a:rPr b="0" i="0" lang="en-US" sz="2150" u="none" cap="none" strike="noStrike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🔌</a:t>
            </a:r>
            <a:r>
              <a:rPr b="0" i="0" lang="en-US" sz="2150" u="none" cap="none" strike="noStrike">
                <a:solidFill>
                  <a:srgbClr val="1F1E1E"/>
                </a:solidFill>
                <a:latin typeface="Sora"/>
                <a:ea typeface="Sora"/>
                <a:cs typeface="Sora"/>
                <a:sym typeface="Sora"/>
              </a:rPr>
              <a:t> Flexible Input</a:t>
            </a:r>
            <a:endParaRPr b="0" i="0" sz="2150" u="none" cap="none" strike="noStrike"/>
          </a:p>
        </p:txBody>
      </p:sp>
      <p:sp>
        <p:nvSpPr>
          <p:cNvPr id="88" name="Google Shape;88;p10"/>
          <p:cNvSpPr/>
          <p:nvPr/>
        </p:nvSpPr>
        <p:spPr>
          <a:xfrm>
            <a:off x="10320576" y="3685461"/>
            <a:ext cx="3586877" cy="6677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600"/>
              <a:buFont typeface="Sora"/>
              <a:buChar char="•"/>
            </a:pPr>
            <a:r>
              <a:rPr b="0" i="0" lang="en-US" sz="16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Synthetic demo mode with fraud scenarios</a:t>
            </a:r>
            <a:endParaRPr b="0" i="0" sz="1600" u="none" cap="none" strike="noStrike"/>
          </a:p>
        </p:txBody>
      </p:sp>
      <p:sp>
        <p:nvSpPr>
          <p:cNvPr id="89" name="Google Shape;89;p10"/>
          <p:cNvSpPr/>
          <p:nvPr/>
        </p:nvSpPr>
        <p:spPr>
          <a:xfrm>
            <a:off x="10320576" y="4426148"/>
            <a:ext cx="3586877" cy="6677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600"/>
              <a:buFont typeface="Sora"/>
              <a:buChar char="•"/>
            </a:pPr>
            <a:r>
              <a:rPr b="0" i="0" lang="en-US" sz="16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CSV upload (SAP, Oracle, QuickBooks)</a:t>
            </a:r>
            <a:endParaRPr b="0" i="0" sz="1600" u="none" cap="none" strike="noStrike"/>
          </a:p>
        </p:txBody>
      </p:sp>
      <p:sp>
        <p:nvSpPr>
          <p:cNvPr id="90" name="Google Shape;90;p10"/>
          <p:cNvSpPr/>
          <p:nvPr/>
        </p:nvSpPr>
        <p:spPr>
          <a:xfrm>
            <a:off x="10320576" y="5302568"/>
            <a:ext cx="3319582" cy="3508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Sora"/>
              <a:buNone/>
            </a:pPr>
            <a:r>
              <a:rPr b="0" i="0" lang="en-US" sz="2150" u="none" cap="none" strike="noStrike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🖥️</a:t>
            </a:r>
            <a:r>
              <a:rPr b="0" i="0" lang="en-US" sz="2150" u="none" cap="none" strike="noStrike">
                <a:solidFill>
                  <a:srgbClr val="1F1E1E"/>
                </a:solidFill>
                <a:latin typeface="Sora"/>
                <a:ea typeface="Sora"/>
                <a:cs typeface="Sora"/>
                <a:sym typeface="Sora"/>
              </a:rPr>
              <a:t> Streamlit Dashboard</a:t>
            </a:r>
            <a:endParaRPr b="0" i="0" sz="2150" u="none" cap="none" strike="noStrike"/>
          </a:p>
        </p:txBody>
      </p:sp>
      <p:sp>
        <p:nvSpPr>
          <p:cNvPr id="91" name="Google Shape;91;p10"/>
          <p:cNvSpPr/>
          <p:nvPr/>
        </p:nvSpPr>
        <p:spPr>
          <a:xfrm>
            <a:off x="10320576" y="5862161"/>
            <a:ext cx="3586877" cy="333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600"/>
              <a:buFont typeface="Sora"/>
              <a:buChar char="•"/>
            </a:pPr>
            <a:r>
              <a:rPr b="0" i="0" lang="en-US" sz="16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Priority exception queue</a:t>
            </a:r>
            <a:endParaRPr b="0" i="0" sz="1600" u="none" cap="none" strike="noStrike"/>
          </a:p>
        </p:txBody>
      </p:sp>
      <p:sp>
        <p:nvSpPr>
          <p:cNvPr id="92" name="Google Shape;92;p10"/>
          <p:cNvSpPr/>
          <p:nvPr/>
        </p:nvSpPr>
        <p:spPr>
          <a:xfrm>
            <a:off x="10320576" y="6268998"/>
            <a:ext cx="3586877" cy="333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600"/>
              <a:buFont typeface="Sora"/>
              <a:buChar char="•"/>
            </a:pPr>
            <a:r>
              <a:rPr b="0" i="0" lang="en-US" sz="16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Visual diagnostics with badges</a:t>
            </a:r>
            <a:endParaRPr b="0" i="0" sz="1600" u="none" cap="none" strike="noStrike"/>
          </a:p>
        </p:txBody>
      </p:sp>
      <p:sp>
        <p:nvSpPr>
          <p:cNvPr id="93" name="Google Shape;93;p10"/>
          <p:cNvSpPr/>
          <p:nvPr/>
        </p:nvSpPr>
        <p:spPr>
          <a:xfrm>
            <a:off x="10320576" y="6675834"/>
            <a:ext cx="3586877" cy="333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600"/>
              <a:buFont typeface="Sora"/>
              <a:buChar char="•"/>
            </a:pPr>
            <a:r>
              <a:rPr b="0" i="0" lang="en-US" sz="16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Full transaction drill-down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9" name="Google Shape;9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05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1"/>
          <p:cNvSpPr/>
          <p:nvPr/>
        </p:nvSpPr>
        <p:spPr>
          <a:xfrm>
            <a:off x="574596" y="2503884"/>
            <a:ext cx="1243727" cy="308372"/>
          </a:xfrm>
          <a:prstGeom prst="roundRect">
            <a:avLst>
              <a:gd fmla="val 17888" name="adj"/>
            </a:avLst>
          </a:prstGeom>
          <a:solidFill>
            <a:srgbClr val="F9D2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1"/>
          <p:cNvSpPr/>
          <p:nvPr/>
        </p:nvSpPr>
        <p:spPr>
          <a:xfrm>
            <a:off x="673060" y="2553057"/>
            <a:ext cx="1046798" cy="2100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000"/>
              <a:buFont typeface="Sora"/>
              <a:buNone/>
            </a:pPr>
            <a:r>
              <a:rPr b="0" i="0" lang="en-US" sz="10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ARCHITECTURE</a:t>
            </a:r>
            <a:endParaRPr b="0" i="0" sz="1000" u="none" cap="none" strike="noStrike"/>
          </a:p>
        </p:txBody>
      </p:sp>
      <p:sp>
        <p:nvSpPr>
          <p:cNvPr id="102" name="Google Shape;102;p11"/>
          <p:cNvSpPr/>
          <p:nvPr/>
        </p:nvSpPr>
        <p:spPr>
          <a:xfrm>
            <a:off x="574596" y="2877860"/>
            <a:ext cx="4320302" cy="540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3400"/>
              <a:buFont typeface="Sora"/>
              <a:buNone/>
            </a:pPr>
            <a:r>
              <a:rPr b="0" i="0" lang="en-US" sz="3400" u="none" cap="none" strike="noStrike">
                <a:solidFill>
                  <a:srgbClr val="1F1E1E"/>
                </a:solidFill>
                <a:latin typeface="Sora"/>
                <a:ea typeface="Sora"/>
                <a:cs typeface="Sora"/>
                <a:sym typeface="Sora"/>
              </a:rPr>
              <a:t>System Workflow</a:t>
            </a:r>
            <a:endParaRPr b="0" i="0" sz="3400" u="none" cap="none" strike="noStrike"/>
          </a:p>
        </p:txBody>
      </p:sp>
      <p:pic>
        <p:nvPicPr>
          <p:cNvPr descr="preencoded.png" id="103" name="Google Shape;10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4596" y="3664148"/>
            <a:ext cx="6740604" cy="65663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1"/>
          <p:cNvSpPr/>
          <p:nvPr/>
        </p:nvSpPr>
        <p:spPr>
          <a:xfrm>
            <a:off x="738664" y="4484846"/>
            <a:ext cx="2160151" cy="2699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"/>
              <a:buNone/>
            </a:pPr>
            <a:r>
              <a:rPr b="0" i="0" lang="en-US" sz="17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Data Ingestion</a:t>
            </a:r>
            <a:endParaRPr b="0" i="0" sz="1700" u="none" cap="none" strike="noStrike"/>
          </a:p>
        </p:txBody>
      </p:sp>
      <p:sp>
        <p:nvSpPr>
          <p:cNvPr id="105" name="Google Shape;105;p11"/>
          <p:cNvSpPr/>
          <p:nvPr/>
        </p:nvSpPr>
        <p:spPr>
          <a:xfrm>
            <a:off x="738664" y="4853226"/>
            <a:ext cx="6412468" cy="2626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250"/>
              <a:buFont typeface="Sora"/>
              <a:buNone/>
            </a:pPr>
            <a:r>
              <a:rPr b="0" i="0" lang="en-US" sz="12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CSV upload or synthetic generator with Pandas standardization</a:t>
            </a:r>
            <a:endParaRPr b="0" i="0" sz="1250" u="none" cap="none" strike="noStrike"/>
          </a:p>
        </p:txBody>
      </p:sp>
      <p:pic>
        <p:nvPicPr>
          <p:cNvPr descr="preencoded.png" id="106" name="Google Shape;106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15200" y="3664148"/>
            <a:ext cx="6740604" cy="65663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1"/>
          <p:cNvSpPr/>
          <p:nvPr/>
        </p:nvSpPr>
        <p:spPr>
          <a:xfrm>
            <a:off x="7479268" y="4484846"/>
            <a:ext cx="2160151" cy="2699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"/>
              <a:buNone/>
            </a:pPr>
            <a:r>
              <a:rPr b="0" i="0" lang="en-US" sz="17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Detection Core</a:t>
            </a:r>
            <a:endParaRPr b="0" i="0" sz="1700" u="none" cap="none" strike="noStrike"/>
          </a:p>
        </p:txBody>
      </p:sp>
      <p:sp>
        <p:nvSpPr>
          <p:cNvPr id="108" name="Google Shape;108;p11"/>
          <p:cNvSpPr/>
          <p:nvPr/>
        </p:nvSpPr>
        <p:spPr>
          <a:xfrm>
            <a:off x="7479268" y="4853226"/>
            <a:ext cx="6412468" cy="2626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250"/>
              <a:buFont typeface="Sora"/>
              <a:buNone/>
            </a:pPr>
            <a:r>
              <a:rPr b="0" i="0" lang="en-US" sz="12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Z-Score + Isolation Forest + Rule Engine</a:t>
            </a:r>
            <a:endParaRPr b="0" i="0" sz="1250" u="none" cap="none" strike="noStrike"/>
          </a:p>
        </p:txBody>
      </p:sp>
      <p:pic>
        <p:nvPicPr>
          <p:cNvPr descr="preencoded.png" id="109" name="Google Shape;109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4596" y="5279946"/>
            <a:ext cx="6740604" cy="65663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1"/>
          <p:cNvSpPr/>
          <p:nvPr/>
        </p:nvSpPr>
        <p:spPr>
          <a:xfrm>
            <a:off x="738664" y="6100643"/>
            <a:ext cx="2160151" cy="2699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"/>
              <a:buNone/>
            </a:pPr>
            <a:r>
              <a:rPr b="0" i="0" lang="en-US" sz="17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AI Enrichment</a:t>
            </a:r>
            <a:endParaRPr b="0" i="0" sz="1700" u="none" cap="none" strike="noStrike"/>
          </a:p>
        </p:txBody>
      </p:sp>
      <p:sp>
        <p:nvSpPr>
          <p:cNvPr id="111" name="Google Shape;111;p11"/>
          <p:cNvSpPr/>
          <p:nvPr/>
        </p:nvSpPr>
        <p:spPr>
          <a:xfrm>
            <a:off x="738664" y="6469023"/>
            <a:ext cx="6412468" cy="2626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250"/>
              <a:buFont typeface="Sora"/>
              <a:buNone/>
            </a:pPr>
            <a:r>
              <a:rPr b="0" i="0" lang="en-US" sz="12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Gemini 2.5 Flash with fallback chain generates explanations</a:t>
            </a:r>
            <a:endParaRPr b="0" i="0" sz="1250" u="none" cap="none" strike="noStrike"/>
          </a:p>
        </p:txBody>
      </p:sp>
      <p:pic>
        <p:nvPicPr>
          <p:cNvPr descr="preencoded.png" id="112" name="Google Shape;112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15200" y="5279946"/>
            <a:ext cx="6740604" cy="65663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1"/>
          <p:cNvSpPr/>
          <p:nvPr/>
        </p:nvSpPr>
        <p:spPr>
          <a:xfrm>
            <a:off x="7479268" y="6100643"/>
            <a:ext cx="2160151" cy="2699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"/>
              <a:buNone/>
            </a:pPr>
            <a:r>
              <a:rPr b="0" i="0" lang="en-US" sz="17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Reporting</a:t>
            </a:r>
            <a:endParaRPr b="0" i="0" sz="1700" u="none" cap="none" strike="noStrike"/>
          </a:p>
        </p:txBody>
      </p:sp>
      <p:sp>
        <p:nvSpPr>
          <p:cNvPr id="114" name="Google Shape;114;p11"/>
          <p:cNvSpPr/>
          <p:nvPr/>
        </p:nvSpPr>
        <p:spPr>
          <a:xfrm>
            <a:off x="7479268" y="6469023"/>
            <a:ext cx="6412468" cy="2626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250"/>
              <a:buFont typeface="Sora"/>
              <a:buNone/>
            </a:pPr>
            <a:r>
              <a:rPr b="0" i="0" lang="en-US" sz="12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Streamlit UI + ReportLab PDF generation</a:t>
            </a:r>
            <a:endParaRPr b="0" i="0" sz="1250" u="none" cap="none" strike="noStrike"/>
          </a:p>
        </p:txBody>
      </p:sp>
      <p:sp>
        <p:nvSpPr>
          <p:cNvPr id="115" name="Google Shape;115;p11"/>
          <p:cNvSpPr/>
          <p:nvPr/>
        </p:nvSpPr>
        <p:spPr>
          <a:xfrm>
            <a:off x="574596" y="7080409"/>
            <a:ext cx="13481209" cy="697468"/>
          </a:xfrm>
          <a:prstGeom prst="roundRect">
            <a:avLst>
              <a:gd fmla="val 9886" name="adj"/>
            </a:avLst>
          </a:prstGeom>
          <a:solidFill>
            <a:srgbClr val="F7BB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6" name="Google Shape;116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8664" y="7324725"/>
            <a:ext cx="205145" cy="16406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1"/>
          <p:cNvSpPr/>
          <p:nvPr/>
        </p:nvSpPr>
        <p:spPr>
          <a:xfrm>
            <a:off x="1107877" y="7285434"/>
            <a:ext cx="12783860" cy="2626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Sora"/>
              <a:buNone/>
            </a:pPr>
            <a:r>
              <a:rPr b="1" i="0" lang="en-US" sz="1250" u="none" cap="none" strike="noStrike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Tech Stack:</a:t>
            </a:r>
            <a:r>
              <a:rPr b="0" i="0" lang="en-US" sz="1250" u="none" cap="none" strike="noStrike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 FastAPI • Streamlit • Google GenAI SDK • Scikit-Learn • Pandas • ReportLab</a:t>
            </a:r>
            <a:endParaRPr b="0" i="0" sz="12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3" name="Google Shape;12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2"/>
          <p:cNvSpPr/>
          <p:nvPr/>
        </p:nvSpPr>
        <p:spPr>
          <a:xfrm>
            <a:off x="609838" y="617458"/>
            <a:ext cx="7924324" cy="1146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3600"/>
              <a:buFont typeface="Sora"/>
              <a:buNone/>
            </a:pPr>
            <a:r>
              <a:rPr b="0" i="0" lang="en-US" sz="3600" u="none" cap="none" strike="noStrike">
                <a:solidFill>
                  <a:srgbClr val="1F1E1E"/>
                </a:solidFill>
                <a:latin typeface="Sora"/>
                <a:ea typeface="Sora"/>
                <a:cs typeface="Sora"/>
                <a:sym typeface="Sora"/>
              </a:rPr>
              <a:t>Business Impact &amp; Future Roadmap</a:t>
            </a:r>
            <a:endParaRPr b="0" i="0" sz="3600" u="none" cap="none" strike="noStrike"/>
          </a:p>
        </p:txBody>
      </p:sp>
      <p:sp>
        <p:nvSpPr>
          <p:cNvPr id="125" name="Google Shape;125;p12"/>
          <p:cNvSpPr/>
          <p:nvPr/>
        </p:nvSpPr>
        <p:spPr>
          <a:xfrm>
            <a:off x="609838" y="2307908"/>
            <a:ext cx="3749635" cy="5749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4500"/>
              <a:buFont typeface="Sora"/>
              <a:buNone/>
            </a:pPr>
            <a:r>
              <a:rPr b="0" i="0" lang="en-US" sz="45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100%</a:t>
            </a:r>
            <a:endParaRPr b="0" i="0" sz="4500" u="none" cap="none" strike="noStrike"/>
          </a:p>
        </p:txBody>
      </p:sp>
      <p:sp>
        <p:nvSpPr>
          <p:cNvPr id="126" name="Google Shape;126;p12"/>
          <p:cNvSpPr/>
          <p:nvPr/>
        </p:nvSpPr>
        <p:spPr>
          <a:xfrm>
            <a:off x="1338262" y="3100507"/>
            <a:ext cx="2292787" cy="286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800"/>
              <a:buFont typeface="Sora"/>
              <a:buNone/>
            </a:pPr>
            <a:r>
              <a:rPr b="0" i="0" lang="en-US" sz="18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Anomaly Detection</a:t>
            </a:r>
            <a:endParaRPr b="0" i="0" sz="1800" u="none" cap="none" strike="noStrike"/>
          </a:p>
        </p:txBody>
      </p:sp>
      <p:sp>
        <p:nvSpPr>
          <p:cNvPr id="127" name="Google Shape;127;p12"/>
          <p:cNvSpPr/>
          <p:nvPr/>
        </p:nvSpPr>
        <p:spPr>
          <a:xfrm>
            <a:off x="609838" y="3561278"/>
            <a:ext cx="3749635" cy="5576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350"/>
              <a:buFont typeface="Sora"/>
              <a:buNone/>
            </a:pPr>
            <a:r>
              <a:rPr b="0" i="0" lang="en-US" sz="13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Catches material anomalies and hidden fraud patterns</a:t>
            </a:r>
            <a:endParaRPr b="0" i="0" sz="1350" u="none" cap="none" strike="noStrike"/>
          </a:p>
        </p:txBody>
      </p:sp>
      <p:sp>
        <p:nvSpPr>
          <p:cNvPr id="128" name="Google Shape;128;p12"/>
          <p:cNvSpPr/>
          <p:nvPr/>
        </p:nvSpPr>
        <p:spPr>
          <a:xfrm>
            <a:off x="609838" y="4554498"/>
            <a:ext cx="3749635" cy="5749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4500"/>
              <a:buFont typeface="Sora"/>
              <a:buNone/>
            </a:pPr>
            <a:r>
              <a:rPr b="0" i="0" lang="en-US" sz="45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90%</a:t>
            </a:r>
            <a:endParaRPr b="0" i="0" sz="4500" u="none" cap="none" strike="noStrike"/>
          </a:p>
        </p:txBody>
      </p:sp>
      <p:sp>
        <p:nvSpPr>
          <p:cNvPr id="129" name="Google Shape;129;p12"/>
          <p:cNvSpPr/>
          <p:nvPr/>
        </p:nvSpPr>
        <p:spPr>
          <a:xfrm>
            <a:off x="1338262" y="5347097"/>
            <a:ext cx="2292787" cy="286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800"/>
              <a:buFont typeface="Sora"/>
              <a:buNone/>
            </a:pPr>
            <a:r>
              <a:rPr b="0" i="0" lang="en-US" sz="18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Faster Close</a:t>
            </a:r>
            <a:endParaRPr b="0" i="0" sz="1800" u="none" cap="none" strike="noStrike"/>
          </a:p>
        </p:txBody>
      </p:sp>
      <p:sp>
        <p:nvSpPr>
          <p:cNvPr id="130" name="Google Shape;130;p12"/>
          <p:cNvSpPr/>
          <p:nvPr/>
        </p:nvSpPr>
        <p:spPr>
          <a:xfrm>
            <a:off x="609838" y="5807869"/>
            <a:ext cx="3749635" cy="5576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350"/>
              <a:buFont typeface="Sora"/>
              <a:buNone/>
            </a:pPr>
            <a:r>
              <a:rPr b="0" i="0" lang="en-US" sz="13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Automates hours of manual review into seconds</a:t>
            </a:r>
            <a:endParaRPr b="0" i="0" sz="1350" u="none" cap="none" strike="noStrike"/>
          </a:p>
        </p:txBody>
      </p:sp>
      <p:sp>
        <p:nvSpPr>
          <p:cNvPr id="131" name="Google Shape;131;p12"/>
          <p:cNvSpPr/>
          <p:nvPr/>
        </p:nvSpPr>
        <p:spPr>
          <a:xfrm>
            <a:off x="609838" y="6561534"/>
            <a:ext cx="3749635" cy="5576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350"/>
              <a:buFont typeface="Sora"/>
              <a:buNone/>
            </a:pPr>
            <a:r>
              <a:rPr b="0" i="0" lang="en-US" sz="1350" u="none" cap="none" strike="noStrike">
                <a:solidFill>
                  <a:srgbClr val="3B3535"/>
                </a:solidFill>
                <a:highlight>
                  <a:srgbClr val="F9D2D6"/>
                </a:highlight>
                <a:latin typeface="Sora"/>
                <a:ea typeface="Sora"/>
                <a:cs typeface="Sora"/>
                <a:sym typeface="Sora"/>
              </a:rPr>
              <a:t>Explainable AI empowers junior auditors with white-box transparency</a:t>
            </a:r>
            <a:endParaRPr b="0" i="0" sz="1350" u="none" cap="none" strike="noStrike"/>
          </a:p>
        </p:txBody>
      </p:sp>
      <p:sp>
        <p:nvSpPr>
          <p:cNvPr id="132" name="Google Shape;132;p12"/>
          <p:cNvSpPr/>
          <p:nvPr/>
        </p:nvSpPr>
        <p:spPr>
          <a:xfrm>
            <a:off x="4792147" y="2199084"/>
            <a:ext cx="2292787" cy="286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1800"/>
              <a:buFont typeface="Sora"/>
              <a:buNone/>
            </a:pPr>
            <a:r>
              <a:rPr b="0" i="0" lang="en-US" sz="1800" u="none" cap="none" strike="noStrike">
                <a:solidFill>
                  <a:srgbClr val="1F1E1E"/>
                </a:solidFill>
                <a:latin typeface="Sora"/>
                <a:ea typeface="Sora"/>
                <a:cs typeface="Sora"/>
                <a:sym typeface="Sora"/>
              </a:rPr>
              <a:t>Next Steps</a:t>
            </a:r>
            <a:endParaRPr b="0" i="0" sz="1800" u="none" cap="none" strike="noStrike"/>
          </a:p>
        </p:txBody>
      </p:sp>
      <p:sp>
        <p:nvSpPr>
          <p:cNvPr id="133" name="Google Shape;133;p12"/>
          <p:cNvSpPr/>
          <p:nvPr/>
        </p:nvSpPr>
        <p:spPr>
          <a:xfrm>
            <a:off x="4792147" y="2681645"/>
            <a:ext cx="174188" cy="217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350"/>
              <a:buFont typeface="Sora"/>
              <a:buNone/>
            </a:pPr>
            <a:r>
              <a:rPr b="0" i="0" lang="en-US" sz="13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01</a:t>
            </a:r>
            <a:endParaRPr b="0" i="0" sz="1350" u="none" cap="none" strike="noStrike"/>
          </a:p>
        </p:txBody>
      </p:sp>
      <p:sp>
        <p:nvSpPr>
          <p:cNvPr id="134" name="Google Shape;134;p12"/>
          <p:cNvSpPr/>
          <p:nvPr/>
        </p:nvSpPr>
        <p:spPr>
          <a:xfrm>
            <a:off x="4792147" y="2954774"/>
            <a:ext cx="3749635" cy="22860"/>
          </a:xfrm>
          <a:prstGeom prst="rect">
            <a:avLst/>
          </a:prstGeom>
          <a:solidFill>
            <a:srgbClr val="DA1B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2"/>
          <p:cNvSpPr/>
          <p:nvPr/>
        </p:nvSpPr>
        <p:spPr>
          <a:xfrm>
            <a:off x="4792147" y="3087529"/>
            <a:ext cx="2292787" cy="286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800"/>
              <a:buFont typeface="Sora"/>
              <a:buNone/>
            </a:pPr>
            <a:r>
              <a:rPr b="0" i="0" lang="en-US" sz="18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ERP Integration</a:t>
            </a:r>
            <a:endParaRPr b="0" i="0" sz="1800" u="none" cap="none" strike="noStrike"/>
          </a:p>
        </p:txBody>
      </p:sp>
      <p:sp>
        <p:nvSpPr>
          <p:cNvPr id="136" name="Google Shape;136;p12"/>
          <p:cNvSpPr/>
          <p:nvPr/>
        </p:nvSpPr>
        <p:spPr>
          <a:xfrm>
            <a:off x="4792147" y="3548301"/>
            <a:ext cx="3749635" cy="5576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350"/>
              <a:buFont typeface="Sora"/>
              <a:buNone/>
            </a:pPr>
            <a:r>
              <a:rPr b="0" i="0" lang="en-US" sz="13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Direct API connectors for SAP, Oracle, QuickBooks</a:t>
            </a:r>
            <a:endParaRPr b="0" i="0" sz="1350" u="none" cap="none" strike="noStrike"/>
          </a:p>
        </p:txBody>
      </p:sp>
      <p:sp>
        <p:nvSpPr>
          <p:cNvPr id="137" name="Google Shape;137;p12"/>
          <p:cNvSpPr/>
          <p:nvPr/>
        </p:nvSpPr>
        <p:spPr>
          <a:xfrm>
            <a:off x="4792147" y="4410789"/>
            <a:ext cx="174188" cy="217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350"/>
              <a:buFont typeface="Sora"/>
              <a:buNone/>
            </a:pPr>
            <a:r>
              <a:rPr b="0" i="0" lang="en-US" sz="13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02</a:t>
            </a:r>
            <a:endParaRPr b="0" i="0" sz="1350" u="none" cap="none" strike="noStrike"/>
          </a:p>
        </p:txBody>
      </p:sp>
      <p:sp>
        <p:nvSpPr>
          <p:cNvPr id="138" name="Google Shape;138;p12"/>
          <p:cNvSpPr/>
          <p:nvPr/>
        </p:nvSpPr>
        <p:spPr>
          <a:xfrm>
            <a:off x="4792147" y="4683919"/>
            <a:ext cx="3749635" cy="22860"/>
          </a:xfrm>
          <a:prstGeom prst="rect">
            <a:avLst/>
          </a:prstGeom>
          <a:solidFill>
            <a:srgbClr val="DA1B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2"/>
          <p:cNvSpPr/>
          <p:nvPr/>
        </p:nvSpPr>
        <p:spPr>
          <a:xfrm>
            <a:off x="4792147" y="4816673"/>
            <a:ext cx="2401610" cy="286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800"/>
              <a:buFont typeface="Sora"/>
              <a:buNone/>
            </a:pPr>
            <a:r>
              <a:rPr b="0" i="0" lang="en-US" sz="18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Custom Rule Builder</a:t>
            </a:r>
            <a:endParaRPr b="0" i="0" sz="1800" u="none" cap="none" strike="noStrike"/>
          </a:p>
        </p:txBody>
      </p:sp>
      <p:sp>
        <p:nvSpPr>
          <p:cNvPr id="140" name="Google Shape;140;p12"/>
          <p:cNvSpPr/>
          <p:nvPr/>
        </p:nvSpPr>
        <p:spPr>
          <a:xfrm>
            <a:off x="4792147" y="5277445"/>
            <a:ext cx="3749635" cy="278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350"/>
              <a:buFont typeface="Sora"/>
              <a:buNone/>
            </a:pPr>
            <a:r>
              <a:rPr b="0" i="0" lang="en-US" sz="13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Controllers define specific logic patterns</a:t>
            </a:r>
            <a:endParaRPr b="0" i="0" sz="1350" u="none" cap="none" strike="noStrike"/>
          </a:p>
        </p:txBody>
      </p:sp>
      <p:sp>
        <p:nvSpPr>
          <p:cNvPr id="141" name="Google Shape;141;p12"/>
          <p:cNvSpPr/>
          <p:nvPr/>
        </p:nvSpPr>
        <p:spPr>
          <a:xfrm>
            <a:off x="4792147" y="5861090"/>
            <a:ext cx="174188" cy="217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350"/>
              <a:buFont typeface="Sora"/>
              <a:buNone/>
            </a:pPr>
            <a:r>
              <a:rPr b="0" i="0" lang="en-US" sz="13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03</a:t>
            </a:r>
            <a:endParaRPr b="0" i="0" sz="1350" u="none" cap="none" strike="noStrike"/>
          </a:p>
        </p:txBody>
      </p:sp>
      <p:sp>
        <p:nvSpPr>
          <p:cNvPr id="142" name="Google Shape;142;p12"/>
          <p:cNvSpPr/>
          <p:nvPr/>
        </p:nvSpPr>
        <p:spPr>
          <a:xfrm>
            <a:off x="4792147" y="6134219"/>
            <a:ext cx="3749635" cy="22860"/>
          </a:xfrm>
          <a:prstGeom prst="rect">
            <a:avLst/>
          </a:prstGeom>
          <a:solidFill>
            <a:srgbClr val="DA1B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2"/>
          <p:cNvSpPr/>
          <p:nvPr/>
        </p:nvSpPr>
        <p:spPr>
          <a:xfrm>
            <a:off x="4792147" y="6266974"/>
            <a:ext cx="2292787" cy="286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800"/>
              <a:buFont typeface="Sora"/>
              <a:buNone/>
            </a:pPr>
            <a:r>
              <a:rPr b="0" i="0" lang="en-US" sz="18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Feedback Loop</a:t>
            </a:r>
            <a:endParaRPr b="0" i="0" sz="1800" u="none" cap="none" strike="noStrike"/>
          </a:p>
        </p:txBody>
      </p:sp>
      <p:sp>
        <p:nvSpPr>
          <p:cNvPr id="144" name="Google Shape;144;p12"/>
          <p:cNvSpPr/>
          <p:nvPr/>
        </p:nvSpPr>
        <p:spPr>
          <a:xfrm>
            <a:off x="4792147" y="6727746"/>
            <a:ext cx="3749635" cy="5576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350"/>
              <a:buFont typeface="Sora"/>
              <a:buNone/>
            </a:pPr>
            <a:r>
              <a:rPr b="0" i="0" lang="en-US" sz="13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Retrain models based on false positive marking</a:t>
            </a:r>
            <a:endParaRPr b="0" i="0" sz="13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